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690" r:id="rId2"/>
  </p:sldMasterIdLst>
  <p:notesMasterIdLst>
    <p:notesMasterId r:id="rId13"/>
  </p:notesMasterIdLst>
  <p:handoutMasterIdLst>
    <p:handoutMasterId r:id="rId14"/>
  </p:handoutMasterIdLst>
  <p:sldIdLst>
    <p:sldId id="256" r:id="rId3"/>
    <p:sldId id="305" r:id="rId4"/>
    <p:sldId id="278" r:id="rId5"/>
    <p:sldId id="306" r:id="rId6"/>
    <p:sldId id="308" r:id="rId7"/>
    <p:sldId id="301" r:id="rId8"/>
    <p:sldId id="300" r:id="rId9"/>
    <p:sldId id="311" r:id="rId10"/>
    <p:sldId id="312" r:id="rId11"/>
    <p:sldId id="299" r:id="rId12"/>
  </p:sldIdLst>
  <p:sldSz cx="9144000" cy="6858000" type="screen4x3"/>
  <p:notesSz cx="6997700" cy="92837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681" autoAdjust="0"/>
    <p:restoredTop sz="81625" autoAdjust="0"/>
  </p:normalViewPr>
  <p:slideViewPr>
    <p:cSldViewPr snapToGrid="0" showGuides="1">
      <p:cViewPr>
        <p:scale>
          <a:sx n="80" d="100"/>
          <a:sy n="80" d="100"/>
        </p:scale>
        <p:origin x="-1560" y="-72"/>
      </p:cViewPr>
      <p:guideLst>
        <p:guide orient="horz" pos="2160"/>
        <p:guide pos="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>
        <p:scale>
          <a:sx n="100" d="100"/>
          <a:sy n="100" d="100"/>
        </p:scale>
        <p:origin x="-2466" y="768"/>
      </p:cViewPr>
      <p:guideLst>
        <p:guide orient="horz" pos="2924"/>
        <p:guide pos="2204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3032125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63988" y="0"/>
            <a:ext cx="3032125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B3B77D-15D9-4457-B277-0B0E1D9076EE}" type="datetimeFigureOut">
              <a:rPr lang="en-US" smtClean="0"/>
              <a:pPr/>
              <a:t>11/13/2012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8818564"/>
            <a:ext cx="3032125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63988" y="8818564"/>
            <a:ext cx="3032125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37113A-86E8-43DC-8480-A4393138321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2125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63988" y="0"/>
            <a:ext cx="3032125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744709-A0C8-4C44-9B7A-A53CACED4329}" type="datetimeFigureOut">
              <a:rPr lang="en-US" smtClean="0"/>
              <a:pPr/>
              <a:t>11/13/2012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77925" y="696913"/>
            <a:ext cx="4641850" cy="3481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0088" y="4410075"/>
            <a:ext cx="5597525" cy="4176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18563"/>
            <a:ext cx="3032125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63988" y="8818563"/>
            <a:ext cx="3032125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D18D58-1E3F-449B-AC7C-D0CF5BFBF0E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D18D58-1E3F-449B-AC7C-D0CF5BFBF0E0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D18D58-1E3F-449B-AC7C-D0CF5BFBF0E0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147764" y="4391025"/>
            <a:ext cx="4672012" cy="4176713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D18D58-1E3F-449B-AC7C-D0CF5BFBF0E0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147764" y="4391025"/>
            <a:ext cx="4672012" cy="4176713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D18D58-1E3F-449B-AC7C-D0CF5BFBF0E0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Question</a:t>
            </a:r>
            <a:r>
              <a:rPr lang="en-US" dirty="0" smtClean="0"/>
              <a:t>: How do we prioritize restoration?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D18D58-1E3F-449B-AC7C-D0CF5BFBF0E0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333057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CDADE5D-615F-43CC-AFBF-7C873867F3C2}" type="datetimeFigureOut">
              <a:rPr lang="en-US" smtClean="0"/>
              <a:pPr>
                <a:defRPr/>
              </a:pPr>
              <a:t>11/13/2012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EACB2C2-9CA1-430C-AED1-E2F1FB9416D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6123BAB-CA6D-46C2-852C-5214DFFF6181}" type="datetimeFigureOut">
              <a:rPr lang="en-US" smtClean="0"/>
              <a:pPr>
                <a:defRPr/>
              </a:pPr>
              <a:t>11/13/2012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C369691-A44C-4A1D-BA06-25B179A20F4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038600" cy="480060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371600"/>
            <a:ext cx="4038600" cy="480060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8FAD050-0FBC-4DD8-86F4-66525D1F0D77}" type="datetimeFigureOut">
              <a:rPr lang="en-US" smtClean="0"/>
              <a:pPr>
                <a:defRPr/>
              </a:pPr>
              <a:t>11/13/2012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90B6B1-A064-4425-864F-5717C4A7807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88612A8-6D16-4772-9722-CA68915D79E5}" type="datetimeFigureOut">
              <a:rPr lang="en-US" smtClean="0"/>
              <a:pPr>
                <a:defRPr/>
              </a:pPr>
              <a:t>11/13/2012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D840C06-9D54-4D12-ADF9-B1C4F3D8308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/>
          <p:cNvSpPr>
            <a:spLocks noGrp="1"/>
          </p:cNvSpPr>
          <p:nvPr>
            <p:ph idx="1"/>
          </p:nvPr>
        </p:nvSpPr>
        <p:spPr>
          <a:xfrm>
            <a:off x="0" y="3505200"/>
            <a:ext cx="9144000" cy="13716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>
              <a:defRPr sz="3000" b="1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8470900" cy="121920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1300" y="1371600"/>
            <a:ext cx="82296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CDADE5D-615F-43CC-AFBF-7C873867F3C2}" type="datetimeFigureOut">
              <a:rPr lang="en-US" smtClean="0"/>
              <a:pPr>
                <a:defRPr/>
              </a:pPr>
              <a:t>11/13/2012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 rot="5400000">
            <a:off x="5454650" y="3155950"/>
            <a:ext cx="6858000" cy="546100"/>
          </a:xfrm>
          <a:prstGeom prst="rect">
            <a:avLst/>
          </a:prstGeom>
          <a:solidFill>
            <a:schemeClr val="accent1"/>
          </a:solidFill>
        </p:spPr>
        <p:txBody>
          <a:bodyPr>
            <a:normAutofit/>
          </a:bodyPr>
          <a:lstStyle/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chemeClr val="bg1"/>
                </a:solidFill>
                <a:latin typeface="+mn-lt"/>
              </a:rPr>
              <a:t>DOMINION </a:t>
            </a:r>
            <a:r>
              <a:rPr lang="en-US" sz="2000" dirty="0" smtClean="0">
                <a:solidFill>
                  <a:schemeClr val="bg1"/>
                </a:solidFill>
                <a:latin typeface="+mn-lt"/>
              </a:rPr>
              <a:t>VIRGINIA</a:t>
            </a:r>
            <a:r>
              <a:rPr lang="en-US" sz="2000" baseline="0" dirty="0" smtClean="0">
                <a:solidFill>
                  <a:schemeClr val="bg1"/>
                </a:solidFill>
                <a:latin typeface="+mn-lt"/>
              </a:rPr>
              <a:t> POWER</a:t>
            </a:r>
            <a:endParaRPr lang="en-US" sz="20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FEACB2C2-9CA1-430C-AED1-E2F1FB9416D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</p:sldLayoutIdLst>
  <p:transition spd="med"/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3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Wingdings" pitchFamily="2" charset="2"/>
        <a:buChar char="q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464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75325" y="5402263"/>
            <a:ext cx="3368675" cy="1455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3505200"/>
            <a:ext cx="9144000" cy="13716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/>
          <a:p>
            <a:pPr lvl="0"/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</p:sldLayoutIdLst>
  <p:transition spd="med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ctr" defTabSz="914400" rtl="0" eaLnBrk="1" latinLnBrk="0" hangingPunct="1">
        <a:spcBef>
          <a:spcPts val="0"/>
        </a:spcBef>
        <a:buFontTx/>
        <a:buNone/>
        <a:defRPr sz="3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om.com/storm-center/images/sandy-102812/sandy-roanoke-rapids-17-lg.jpg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97-2003_Worksheet1.xls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6"/>
          <p:cNvSpPr>
            <a:spLocks noGrp="1"/>
          </p:cNvSpPr>
          <p:nvPr>
            <p:ph idx="1"/>
          </p:nvPr>
        </p:nvSpPr>
        <p:spPr/>
        <p:txBody>
          <a:bodyPr anchor="ctr" anchorCtr="0">
            <a:normAutofit/>
          </a:bodyPr>
          <a:lstStyle/>
          <a:p>
            <a:r>
              <a:rPr lang="en-US" sz="3600" cap="small" dirty="0" smtClean="0"/>
              <a:t>Dominion Storm Preparation &amp; Planning</a:t>
            </a:r>
          </a:p>
        </p:txBody>
      </p:sp>
      <p:pic>
        <p:nvPicPr>
          <p:cNvPr id="6" name="Picture 2" descr="http://sphotos-a.xx.fbcdn.net/hphotos-ash4/314765_387536241311075_604558332_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1"/>
            <a:ext cx="3366653" cy="22444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5" descr="http://sphotos-b.xx.fbcdn.net/hphotos-ash4/428462_388171437914222_823472670_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52655" y="0"/>
            <a:ext cx="3491345" cy="23202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1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372593" y="0"/>
            <a:ext cx="2233918" cy="33132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TextBox 9"/>
          <p:cNvSpPr txBox="1"/>
          <p:nvPr/>
        </p:nvSpPr>
        <p:spPr>
          <a:xfrm>
            <a:off x="0" y="6150114"/>
            <a:ext cx="37169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Arlington Civic Federation</a:t>
            </a:r>
          </a:p>
          <a:p>
            <a:r>
              <a:rPr lang="en-US" sz="2000" b="1" dirty="0" smtClean="0"/>
              <a:t>November 13, 2012</a:t>
            </a:r>
            <a:endParaRPr lang="en-US" sz="2000" b="1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19200"/>
          </a:xfrm>
        </p:spPr>
        <p:txBody>
          <a:bodyPr/>
          <a:lstStyle/>
          <a:p>
            <a:r>
              <a:rPr lang="en-US" dirty="0" smtClean="0"/>
              <a:t>Dominion Safety Campaign</a:t>
            </a:r>
            <a:endParaRPr lang="en-US" dirty="0"/>
          </a:p>
        </p:txBody>
      </p:sp>
      <p:pic>
        <p:nvPicPr>
          <p:cNvPr id="1026" name="Picture 2" descr="http://idnet.dominionnet.com/news/PublishingImages/Zero_bucke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235034"/>
            <a:ext cx="9144000" cy="5622965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small" dirty="0" smtClean="0"/>
              <a:t>Local office</a:t>
            </a:r>
            <a:br>
              <a:rPr lang="en-US" cap="small" dirty="0" smtClean="0"/>
            </a:br>
            <a:r>
              <a:rPr lang="en-US" sz="1600" i="1" cap="small" dirty="0" smtClean="0"/>
              <a:t>Daily Staffing</a:t>
            </a:r>
            <a:endParaRPr lang="en-US" sz="1600" i="1" cap="smal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4424" y="1312225"/>
            <a:ext cx="8380183" cy="4969822"/>
          </a:xfrm>
        </p:spPr>
        <p:txBody>
          <a:bodyPr>
            <a:normAutofit/>
          </a:bodyPr>
          <a:lstStyle/>
          <a:p>
            <a:pPr marL="344488" indent="-338138">
              <a:spcBef>
                <a:spcPts val="1200"/>
              </a:spcBef>
            </a:pPr>
            <a:endParaRPr lang="en-US" sz="2400" dirty="0" smtClean="0"/>
          </a:p>
          <a:p>
            <a:pPr marL="344488" indent="-338138">
              <a:spcBef>
                <a:spcPts val="1200"/>
              </a:spcBef>
            </a:pPr>
            <a:r>
              <a:rPr lang="en-US" dirty="0" smtClean="0"/>
              <a:t> 84,000 Customers in Arlington County</a:t>
            </a:r>
          </a:p>
          <a:p>
            <a:pPr marL="344488" indent="-338138">
              <a:spcBef>
                <a:spcPts val="1200"/>
              </a:spcBef>
              <a:buNone/>
            </a:pPr>
            <a:endParaRPr lang="en-US" dirty="0" smtClean="0"/>
          </a:p>
          <a:p>
            <a:pPr marL="344488" indent="-338138">
              <a:spcBef>
                <a:spcPts val="1200"/>
              </a:spcBef>
            </a:pPr>
            <a:r>
              <a:rPr lang="en-US" dirty="0" smtClean="0"/>
              <a:t>Served by Dominion’s Alexandria </a:t>
            </a:r>
            <a:r>
              <a:rPr lang="en-US" dirty="0" smtClean="0"/>
              <a:t>/Arlington  Local Office</a:t>
            </a:r>
            <a:endParaRPr lang="en-US" dirty="0" smtClean="0"/>
          </a:p>
          <a:p>
            <a:pPr marL="744538" lvl="1" indent="-338138">
              <a:spcBef>
                <a:spcPts val="1200"/>
              </a:spcBef>
              <a:buFont typeface="Wingdings" pitchFamily="2" charset="2"/>
              <a:buChar char="§"/>
            </a:pPr>
            <a:r>
              <a:rPr lang="en-US" sz="1800" dirty="0" smtClean="0"/>
              <a:t>30 Bucket Trucks Onsite</a:t>
            </a:r>
          </a:p>
          <a:p>
            <a:pPr marL="744538" lvl="1" indent="-338138">
              <a:spcBef>
                <a:spcPts val="1200"/>
              </a:spcBef>
            </a:pPr>
            <a:endParaRPr lang="en-US" sz="1800" dirty="0" smtClean="0"/>
          </a:p>
          <a:p>
            <a:pPr marL="744538" lvl="1" indent="-338138">
              <a:spcBef>
                <a:spcPts val="600"/>
              </a:spcBef>
              <a:buFont typeface="Wingdings" pitchFamily="2" charset="2"/>
              <a:buChar char="§"/>
            </a:pPr>
            <a:r>
              <a:rPr lang="en-US" sz="1800" dirty="0" smtClean="0"/>
              <a:t> 70 Line Crews </a:t>
            </a:r>
            <a:endParaRPr lang="en-US" sz="1800" dirty="0" smtClean="0"/>
          </a:p>
          <a:p>
            <a:pPr marL="744538" lvl="1" indent="-338138">
              <a:spcBef>
                <a:spcPts val="0"/>
              </a:spcBef>
              <a:buNone/>
            </a:pPr>
            <a:endParaRPr lang="en-US" sz="1800" dirty="0" smtClean="0"/>
          </a:p>
          <a:p>
            <a:pPr marL="744538" lvl="1" indent="-338138">
              <a:spcBef>
                <a:spcPts val="0"/>
              </a:spcBef>
              <a:buFont typeface="Wingdings" pitchFamily="2" charset="2"/>
              <a:buChar char="§"/>
            </a:pPr>
            <a:r>
              <a:rPr lang="en-US" sz="1800" dirty="0" smtClean="0"/>
              <a:t> Eigh</a:t>
            </a:r>
            <a:r>
              <a:rPr lang="en-US" sz="1800" dirty="0" smtClean="0"/>
              <a:t>t &amp; Ten-</a:t>
            </a:r>
            <a:r>
              <a:rPr lang="en-US" sz="1800" dirty="0" smtClean="0"/>
              <a:t>hour </a:t>
            </a:r>
            <a:r>
              <a:rPr lang="en-US" sz="1800" dirty="0" smtClean="0"/>
              <a:t>work </a:t>
            </a:r>
            <a:r>
              <a:rPr lang="en-US" sz="1800" dirty="0" smtClean="0"/>
              <a:t>shifts</a:t>
            </a:r>
          </a:p>
          <a:p>
            <a:pPr marL="744538" lvl="1" indent="-338138">
              <a:spcBef>
                <a:spcPts val="0"/>
              </a:spcBef>
              <a:buNone/>
            </a:pPr>
            <a:endParaRPr lang="en-US" sz="1800" dirty="0" smtClean="0"/>
          </a:p>
          <a:p>
            <a:pPr marL="744538" lvl="1" indent="-338138">
              <a:spcBef>
                <a:spcPts val="0"/>
              </a:spcBef>
              <a:buFont typeface="Wingdings" pitchFamily="2" charset="2"/>
              <a:buChar char="§"/>
            </a:pPr>
            <a:r>
              <a:rPr lang="en-US" sz="1800" dirty="0" smtClean="0"/>
              <a:t>Overnight Coverage </a:t>
            </a:r>
            <a:endParaRPr lang="en-US" sz="1800" dirty="0" smtClean="0"/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80759" y="3395885"/>
            <a:ext cx="3716976" cy="34621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Weather Matters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4488" indent="-338138">
              <a:spcBef>
                <a:spcPts val="1200"/>
              </a:spcBef>
            </a:pPr>
            <a:r>
              <a:rPr lang="en-US" dirty="0" smtClean="0"/>
              <a:t>Weather Forecast Updates</a:t>
            </a:r>
          </a:p>
          <a:p>
            <a:pPr marL="744538" lvl="1" indent="-338138">
              <a:spcBef>
                <a:spcPts val="1200"/>
              </a:spcBef>
            </a:pPr>
            <a:r>
              <a:rPr lang="en-US" sz="1800" dirty="0" smtClean="0"/>
              <a:t>Internal meteorologists monitor potential impact to Dominion Service Territory</a:t>
            </a:r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9396" y="2433380"/>
            <a:ext cx="6833815" cy="4252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cap="small" dirty="0" smtClean="0">
                <a:latin typeface="Calibri" pitchFamily="34" charset="0"/>
              </a:rPr>
              <a:t>Daily Operations to Storm Planning</a:t>
            </a:r>
            <a:r>
              <a:rPr lang="en-US" sz="2800" cap="small" dirty="0" smtClean="0">
                <a:solidFill>
                  <a:schemeClr val="bg1"/>
                </a:solidFill>
                <a:latin typeface="Calibri" pitchFamily="34" charset="0"/>
              </a:rPr>
              <a:t/>
            </a:r>
            <a:br>
              <a:rPr lang="en-US" sz="2800" cap="small" dirty="0" smtClean="0">
                <a:solidFill>
                  <a:schemeClr val="bg1"/>
                </a:solidFill>
                <a:latin typeface="Calibri" pitchFamily="34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39725" indent="-339725">
              <a:spcBef>
                <a:spcPts val="1200"/>
              </a:spcBef>
              <a:spcAft>
                <a:spcPts val="1200"/>
              </a:spcAft>
            </a:pP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Planning for Major Events, including:</a:t>
            </a:r>
          </a:p>
          <a:p>
            <a:pPr marL="622300" lvl="2" indent="-222250">
              <a:spcBef>
                <a:spcPct val="0"/>
              </a:spcBef>
              <a:spcAft>
                <a:spcPts val="1200"/>
              </a:spcAft>
              <a:buFont typeface="Calibri" pitchFamily="34" charset="0"/>
              <a:buChar char="–"/>
            </a:pPr>
            <a:r>
              <a:rPr lang="en-US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Storms</a:t>
            </a:r>
          </a:p>
          <a:p>
            <a:pPr marL="622300" lvl="2" indent="-222250">
              <a:spcBef>
                <a:spcPct val="0"/>
              </a:spcBef>
              <a:spcAft>
                <a:spcPts val="1200"/>
              </a:spcAft>
              <a:buFont typeface="Calibri" pitchFamily="34" charset="0"/>
              <a:buChar char="–"/>
            </a:pPr>
            <a:r>
              <a:rPr lang="en-US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National Security</a:t>
            </a:r>
          </a:p>
          <a:p>
            <a:pPr marL="222250" lvl="1" indent="-222250"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q"/>
            </a:pP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Resource &amp; Restoration Management</a:t>
            </a:r>
          </a:p>
          <a:p>
            <a:pPr marL="222250" lvl="1" indent="-222250">
              <a:spcBef>
                <a:spcPts val="0"/>
              </a:spcBef>
              <a:buFont typeface="Wingdings" pitchFamily="2" charset="2"/>
              <a:buChar char="q"/>
            </a:pP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Coordination with local and state</a:t>
            </a:r>
          </a:p>
          <a:p>
            <a:pPr marL="222250" lvl="1" indent="-222250">
              <a:spcBef>
                <a:spcPts val="0"/>
              </a:spcBef>
              <a:buNone/>
            </a:pP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   emergency management </a:t>
            </a:r>
          </a:p>
          <a:p>
            <a:pPr marL="222250" lvl="1" indent="-222250">
              <a:spcBef>
                <a:spcPts val="0"/>
              </a:spcBef>
              <a:buNone/>
            </a:pP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   and jurisdictional partners</a:t>
            </a:r>
          </a:p>
          <a:p>
            <a:endParaRPr lang="en-US" dirty="0"/>
          </a:p>
        </p:txBody>
      </p:sp>
      <p:sp>
        <p:nvSpPr>
          <p:cNvPr id="4" name="Rounded Rectangle 52"/>
          <p:cNvSpPr>
            <a:spLocks noChangeArrowheads="1"/>
          </p:cNvSpPr>
          <p:nvPr/>
        </p:nvSpPr>
        <p:spPr bwMode="auto">
          <a:xfrm>
            <a:off x="5391397" y="1769423"/>
            <a:ext cx="3063835" cy="2873829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 eaLnBrk="0" hangingPunct="0"/>
            <a:r>
              <a:rPr lang="en-US" b="1" u="none" dirty="0">
                <a:latin typeface="Calibri" pitchFamily="34" charset="0"/>
                <a:ea typeface="Calibri" pitchFamily="34" charset="0"/>
                <a:cs typeface="Calibri" pitchFamily="34" charset="0"/>
              </a:rPr>
              <a:t>Emergency Preparedness </a:t>
            </a:r>
            <a:r>
              <a:rPr lang="en-US" b="1" u="none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Center</a:t>
            </a:r>
            <a:endParaRPr lang="en-US" b="1" u="none" dirty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algn="ctr" eaLnBrk="0" hangingPunct="0"/>
            <a:endParaRPr lang="en-US" b="1" u="none" dirty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algn="ctr" eaLnBrk="0" hangingPunct="0"/>
            <a:r>
              <a:rPr lang="en-US" b="1" u="none" dirty="0">
                <a:latin typeface="Calibri" pitchFamily="34" charset="0"/>
                <a:ea typeface="Calibri" pitchFamily="34" charset="0"/>
                <a:cs typeface="Calibri" pitchFamily="34" charset="0"/>
              </a:rPr>
              <a:t>3 Regional Operations Centers</a:t>
            </a:r>
          </a:p>
          <a:p>
            <a:pPr algn="ctr" eaLnBrk="0" hangingPunct="0"/>
            <a:endParaRPr lang="en-US" b="1" u="none" dirty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algn="ctr" eaLnBrk="0" hangingPunct="0"/>
            <a:r>
              <a:rPr lang="en-US" b="1" u="none" dirty="0">
                <a:latin typeface="Calibri" pitchFamily="34" charset="0"/>
                <a:ea typeface="Calibri" pitchFamily="34" charset="0"/>
                <a:cs typeface="Calibri" pitchFamily="34" charset="0"/>
              </a:rPr>
              <a:t>34 Local Offices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small" dirty="0" smtClean="0"/>
              <a:t>Planning and Preparation</a:t>
            </a:r>
            <a:br>
              <a:rPr lang="en-US" cap="small" dirty="0" smtClean="0"/>
            </a:br>
            <a:endParaRPr lang="en-US" sz="2800" i="1" cap="smal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4424" y="1312225"/>
            <a:ext cx="8380183" cy="4969822"/>
          </a:xfrm>
        </p:spPr>
        <p:txBody>
          <a:bodyPr>
            <a:normAutofit/>
          </a:bodyPr>
          <a:lstStyle/>
          <a:p>
            <a:pPr marL="744538" lvl="1" indent="-338138">
              <a:spcBef>
                <a:spcPts val="1200"/>
              </a:spcBef>
              <a:buNone/>
            </a:pPr>
            <a:endParaRPr lang="en-US" sz="1600" dirty="0" smtClean="0"/>
          </a:p>
          <a:p>
            <a:pPr marL="344488" indent="-338138">
              <a:spcBef>
                <a:spcPts val="1200"/>
              </a:spcBef>
            </a:pPr>
            <a:r>
              <a:rPr lang="en-US" dirty="0" smtClean="0"/>
              <a:t>System Wide Conference Calls</a:t>
            </a:r>
          </a:p>
          <a:p>
            <a:pPr marL="744538" lvl="1" indent="-338138">
              <a:spcBef>
                <a:spcPts val="1200"/>
              </a:spcBef>
            </a:pPr>
            <a:r>
              <a:rPr lang="en-US" sz="1800" dirty="0" smtClean="0"/>
              <a:t>Allows teams in the different regions to coordinate preparation efforts</a:t>
            </a:r>
          </a:p>
          <a:p>
            <a:pPr marL="744538" lvl="1" indent="-338138">
              <a:spcBef>
                <a:spcPts val="1200"/>
              </a:spcBef>
              <a:buNone/>
            </a:pPr>
            <a:endParaRPr lang="en-US" sz="1600" dirty="0" smtClean="0"/>
          </a:p>
          <a:p>
            <a:pPr marL="344488" indent="-338138">
              <a:spcBef>
                <a:spcPts val="1200"/>
              </a:spcBef>
            </a:pPr>
            <a:r>
              <a:rPr lang="en-US" dirty="0" smtClean="0"/>
              <a:t>Contact Suppliers</a:t>
            </a:r>
          </a:p>
          <a:p>
            <a:pPr marL="744538" lvl="1" indent="-338138">
              <a:spcBef>
                <a:spcPts val="1200"/>
              </a:spcBef>
            </a:pPr>
            <a:r>
              <a:rPr lang="en-US" sz="1800" dirty="0" smtClean="0"/>
              <a:t>Advanced procurement of equipment &amp; </a:t>
            </a:r>
            <a:endParaRPr lang="en-US" sz="1800" dirty="0" smtClean="0"/>
          </a:p>
          <a:p>
            <a:pPr marL="744538" lvl="1" indent="-338138">
              <a:spcBef>
                <a:spcPts val="1200"/>
              </a:spcBef>
              <a:buNone/>
            </a:pPr>
            <a:r>
              <a:rPr lang="en-US" sz="1800" dirty="0" smtClean="0"/>
              <a:t> </a:t>
            </a:r>
            <a:r>
              <a:rPr lang="en-US" sz="1800" dirty="0" smtClean="0"/>
              <a:t>       </a:t>
            </a:r>
            <a:r>
              <a:rPr lang="en-US" sz="1800" dirty="0" smtClean="0"/>
              <a:t>materials</a:t>
            </a:r>
            <a:endParaRPr lang="en-US" sz="1800" dirty="0" smtClean="0"/>
          </a:p>
          <a:p>
            <a:pPr marL="744538" lvl="1" indent="-338138">
              <a:spcBef>
                <a:spcPts val="1200"/>
              </a:spcBef>
              <a:buNone/>
            </a:pPr>
            <a:endParaRPr lang="en-US" sz="1600" dirty="0" smtClean="0"/>
          </a:p>
          <a:p>
            <a:pPr marL="344488" indent="-338138">
              <a:spcBef>
                <a:spcPts val="1200"/>
              </a:spcBef>
            </a:pPr>
            <a:r>
              <a:rPr lang="en-US" dirty="0" smtClean="0"/>
              <a:t>Coordinate with Neighboring Utilities</a:t>
            </a:r>
          </a:p>
          <a:p>
            <a:pPr marL="744538" lvl="1" indent="-338138">
              <a:spcBef>
                <a:spcPts val="1200"/>
              </a:spcBef>
            </a:pPr>
            <a:r>
              <a:rPr lang="en-US" sz="1800" dirty="0" smtClean="0"/>
              <a:t>Evaluate need for mutual assistance</a:t>
            </a:r>
          </a:p>
          <a:p>
            <a:pPr marL="344488" indent="-338138">
              <a:spcBef>
                <a:spcPts val="1200"/>
              </a:spcBef>
              <a:buNone/>
            </a:pPr>
            <a:endParaRPr lang="en-US" dirty="0" smtClean="0"/>
          </a:p>
          <a:p>
            <a:pPr marL="344488" indent="-338138">
              <a:spcBef>
                <a:spcPts val="1200"/>
              </a:spcBef>
            </a:pPr>
            <a:endParaRPr lang="en-US" dirty="0" smtClean="0"/>
          </a:p>
        </p:txBody>
      </p:sp>
      <p:pic>
        <p:nvPicPr>
          <p:cNvPr id="4" name="Picture 3" descr="Roanoke Rapids, NC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05380" y="2665946"/>
            <a:ext cx="3285476" cy="2702569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3" cstate="print"/>
          <a:srcRect l="2161" t="3690" r="9271"/>
          <a:stretch>
            <a:fillRect/>
          </a:stretch>
        </p:blipFill>
        <p:spPr bwMode="auto">
          <a:xfrm>
            <a:off x="1" y="1199408"/>
            <a:ext cx="8467106" cy="565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small" dirty="0" smtClean="0"/>
              <a:t>Restoration and Recovery Strategy</a:t>
            </a:r>
            <a:endParaRPr lang="en-US" cap="small" dirty="0"/>
          </a:p>
        </p:txBody>
      </p:sp>
      <p:sp>
        <p:nvSpPr>
          <p:cNvPr id="15" name="Slide Number Placeholder 49"/>
          <p:cNvSpPr txBox="1">
            <a:spLocks/>
          </p:cNvSpPr>
          <p:nvPr/>
        </p:nvSpPr>
        <p:spPr bwMode="auto">
          <a:xfrm>
            <a:off x="7086600" y="6400800"/>
            <a:ext cx="19050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F74F481B-02AC-4980-BBAE-34F743A1D909}" type="slidenum">
              <a:rPr lang="en-US" sz="1200" b="0" u="none">
                <a:cs typeface="Arial" charset="0"/>
              </a:rPr>
              <a:pPr algn="r"/>
              <a:t>7</a:t>
            </a:fld>
            <a:endParaRPr lang="en-US" sz="1200" b="0" u="none">
              <a:cs typeface="Arial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sz="2800" cap="small" dirty="0" smtClean="0">
                <a:latin typeface="Calibri" pitchFamily="34" charset="0"/>
              </a:rPr>
              <a:t>Restoration Priority given to Critical  </a:t>
            </a:r>
            <a:br>
              <a:rPr lang="en-US" sz="2800" cap="small" dirty="0" smtClean="0">
                <a:latin typeface="Calibri" pitchFamily="34" charset="0"/>
              </a:rPr>
            </a:br>
            <a:r>
              <a:rPr lang="en-US" sz="2800" cap="small" dirty="0" smtClean="0">
                <a:latin typeface="Calibri" pitchFamily="34" charset="0"/>
              </a:rPr>
              <a:t>Public Safety &amp; Health Facilities</a:t>
            </a:r>
            <a:r>
              <a:rPr lang="en-US" sz="2800" cap="small" dirty="0" smtClean="0">
                <a:solidFill>
                  <a:schemeClr val="bg1"/>
                </a:solidFill>
                <a:latin typeface="Calibri" pitchFamily="34" charset="0"/>
              </a:rPr>
              <a:t/>
            </a:r>
            <a:br>
              <a:rPr lang="en-US" sz="2800" cap="small" dirty="0" smtClean="0">
                <a:solidFill>
                  <a:schemeClr val="bg1"/>
                </a:solidFill>
                <a:latin typeface="Calibri" pitchFamily="34" charset="0"/>
              </a:rPr>
            </a:br>
            <a:endParaRPr lang="en-US" dirty="0"/>
          </a:p>
        </p:txBody>
      </p:sp>
      <p:graphicFrame>
        <p:nvGraphicFramePr>
          <p:cNvPr id="2050" name="Object 3"/>
          <p:cNvGraphicFramePr>
            <a:graphicFrameLocks noChangeAspect="1"/>
          </p:cNvGraphicFramePr>
          <p:nvPr/>
        </p:nvGraphicFramePr>
        <p:xfrm>
          <a:off x="152402" y="1516063"/>
          <a:ext cx="8357276" cy="4599729"/>
        </p:xfrm>
        <a:graphic>
          <a:graphicData uri="http://schemas.openxmlformats.org/presentationml/2006/ole">
            <p:oleObj spid="_x0000_s2050" name="Worksheet" r:id="rId3" imgW="7762943" imgH="4619715" progId="Excel.Sheet.8">
              <p:embed/>
            </p:oleObj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Storm Preparation Tips for Homeowners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Have a 3-day supply of water and non-perishable foods</a:t>
            </a:r>
          </a:p>
          <a:p>
            <a:endParaRPr lang="en-US" dirty="0" smtClean="0"/>
          </a:p>
          <a:p>
            <a:r>
              <a:rPr lang="en-US" dirty="0" smtClean="0"/>
              <a:t>Keep battery powered radio and flashlights in your home</a:t>
            </a:r>
          </a:p>
          <a:p>
            <a:endParaRPr lang="en-US" dirty="0" smtClean="0"/>
          </a:p>
          <a:p>
            <a:r>
              <a:rPr lang="en-US" dirty="0" smtClean="0"/>
              <a:t>Make sure laptops and cell phones  are fully charged </a:t>
            </a:r>
          </a:p>
          <a:p>
            <a:endParaRPr lang="en-US" dirty="0" smtClean="0"/>
          </a:p>
          <a:p>
            <a:r>
              <a:rPr lang="en-US" dirty="0" smtClean="0"/>
              <a:t>Maintain a fully stocked first-aid kit</a:t>
            </a:r>
          </a:p>
          <a:p>
            <a:endParaRPr lang="en-US" dirty="0" smtClean="0"/>
          </a:p>
          <a:p>
            <a:r>
              <a:rPr lang="en-US" dirty="0" smtClean="0"/>
              <a:t>Refill any vital prescriptions before storm hits</a:t>
            </a:r>
          </a:p>
          <a:p>
            <a:endParaRPr lang="en-US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623300" cy="1219200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>
              <a:lnSpc>
                <a:spcPts val="3500"/>
              </a:lnSpc>
              <a:spcBef>
                <a:spcPts val="1200"/>
              </a:spcBef>
            </a:pPr>
            <a:r>
              <a:rPr lang="en-US" dirty="0" smtClean="0"/>
              <a:t>Our boots don’t come off </a:t>
            </a:r>
            <a:br>
              <a:rPr lang="en-US" dirty="0" smtClean="0"/>
            </a:br>
            <a:r>
              <a:rPr lang="en-US" dirty="0" smtClean="0"/>
              <a:t>until your lights are back on.</a:t>
            </a:r>
            <a:endParaRPr lang="en-US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0561" y="1411189"/>
            <a:ext cx="5452753" cy="361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926276" y="5427022"/>
            <a:ext cx="73389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Report Outages at : 1-866-DOM-HELP (1-866-366-4357)</a:t>
            </a:r>
            <a:br>
              <a:rPr lang="en-US" sz="2400" b="1" dirty="0" smtClean="0"/>
            </a:br>
            <a:endParaRPr lang="en-US" sz="24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O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BOD</Template>
  <TotalTime>9877</TotalTime>
  <Words>219</Words>
  <Application>Microsoft Office PowerPoint</Application>
  <PresentationFormat>On-screen Show (4:3)</PresentationFormat>
  <Paragraphs>64</Paragraphs>
  <Slides>10</Slides>
  <Notes>5</Notes>
  <HiddenSlides>0</HiddenSlides>
  <MMClips>0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BOD</vt:lpstr>
      <vt:lpstr>Custom Design</vt:lpstr>
      <vt:lpstr>Worksheet</vt:lpstr>
      <vt:lpstr>Slide 1</vt:lpstr>
      <vt:lpstr>Dominion Safety Campaign</vt:lpstr>
      <vt:lpstr>Local office Daily Staffing</vt:lpstr>
      <vt:lpstr>Weather Matters</vt:lpstr>
      <vt:lpstr>Daily Operations to Storm Planning </vt:lpstr>
      <vt:lpstr>Planning and Preparation </vt:lpstr>
      <vt:lpstr>Restoration and Recovery Strategy</vt:lpstr>
      <vt:lpstr>Restoration Priority given to Critical   Public Safety &amp; Health Facilities </vt:lpstr>
      <vt:lpstr>Storm Preparation Tips for Homeowners</vt:lpstr>
      <vt:lpstr>Our boots don’t come off  until your lights are back on.</vt:lpstr>
    </vt:vector>
  </TitlesOfParts>
  <Company>Dominion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PICARD</dc:creator>
  <cp:lastModifiedBy>Authorized User</cp:lastModifiedBy>
  <cp:revision>226</cp:revision>
  <dcterms:created xsi:type="dcterms:W3CDTF">2012-07-02T14:18:32Z</dcterms:created>
  <dcterms:modified xsi:type="dcterms:W3CDTF">2012-11-13T21:42:33Z</dcterms:modified>
</cp:coreProperties>
</file>